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1803558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-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951659"/>
            <a:ext cx="10363200" cy="627905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9472860"/>
            <a:ext cx="9144000" cy="4354424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974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17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960228"/>
            <a:ext cx="2628900" cy="1528432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960228"/>
            <a:ext cx="7734300" cy="1528432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98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09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496378"/>
            <a:ext cx="10515600" cy="7502302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2069654"/>
            <a:ext cx="10515600" cy="394528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16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801140"/>
            <a:ext cx="5181600" cy="1144341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801140"/>
            <a:ext cx="5181600" cy="1144341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9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60232"/>
            <a:ext cx="10515600" cy="348604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4421225"/>
            <a:ext cx="5157787" cy="216677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6587999"/>
            <a:ext cx="5157787" cy="96899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4421225"/>
            <a:ext cx="5183188" cy="216677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6587999"/>
            <a:ext cx="5183188" cy="968995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74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05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532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02372"/>
            <a:ext cx="3932237" cy="4208304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596795"/>
            <a:ext cx="6172200" cy="1281695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410677"/>
            <a:ext cx="3932237" cy="1002394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850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202372"/>
            <a:ext cx="3932237" cy="4208304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596795"/>
            <a:ext cx="6172200" cy="1281695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410677"/>
            <a:ext cx="3932237" cy="1002394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0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960232"/>
            <a:ext cx="10515600" cy="3486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801140"/>
            <a:ext cx="10515600" cy="1144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6716322"/>
            <a:ext cx="2743200" cy="960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8C44B-8D1B-47B6-AADE-59ADB97BFDC3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6716322"/>
            <a:ext cx="4114800" cy="960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6716322"/>
            <a:ext cx="2743200" cy="9602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C7C02-84B6-47D1-8BD9-7623B2A7539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22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200.72.179.139:8082/litueche/trans_old/estructura_organica/Facultades.pdf" TargetMode="External"/><Relationship Id="rId2" Type="http://schemas.openxmlformats.org/officeDocument/2006/relationships/hyperlink" Target="http://200.72.179.139:8082/litueche/trans_old/estructura_organica/Organigrama.pdf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200.72.179.139:8082/litueche/trans_old/personal_remuneraciones/remuneracione_2013_2016.pdf" TargetMode="External"/><Relationship Id="rId4" Type="http://schemas.openxmlformats.org/officeDocument/2006/relationships/hyperlink" Target="http://200.72.179.139:8082/litueche/trans_old/estructura_organica/Reglamento_Interno_Municipal_201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487266" y="892586"/>
            <a:ext cx="68691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Transparencia </a:t>
            </a:r>
            <a:r>
              <a:rPr lang="es-ES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H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istórica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261257" y="326571"/>
            <a:ext cx="33065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Ilustre Municipalidad de </a:t>
            </a:r>
            <a:r>
              <a:rPr lang="es-ES" dirty="0" err="1" smtClean="0"/>
              <a:t>Litueche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473734" y="2390954"/>
            <a:ext cx="40270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/>
                <a:solidFill>
                  <a:schemeClr val="accent3"/>
                </a:solidFill>
                <a:effectLst/>
              </a:rPr>
              <a:t>Estructura Orgánica Municipal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30906" y="2868327"/>
            <a:ext cx="3525004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>
                <a:hlinkClick r:id="rId2"/>
              </a:rPr>
              <a:t>Organigramas</a:t>
            </a:r>
            <a:endParaRPr lang="es-E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>
                <a:hlinkClick r:id="rId3"/>
              </a:rPr>
              <a:t>Facultades</a:t>
            </a:r>
            <a:r>
              <a:rPr lang="es-ES" sz="1600" dirty="0" smtClean="0">
                <a:hlinkClick r:id="rId3"/>
              </a:rPr>
              <a:t>, funciones y atribuciones</a:t>
            </a:r>
            <a:endParaRPr lang="es-E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>
                <a:hlinkClick r:id="rId4"/>
              </a:rPr>
              <a:t>Reglamento </a:t>
            </a:r>
            <a:r>
              <a:rPr lang="es-ES" sz="1600" dirty="0" smtClean="0">
                <a:hlinkClick r:id="rId4"/>
              </a:rPr>
              <a:t>interno</a:t>
            </a:r>
            <a:endParaRPr lang="en-US" sz="1600" dirty="0"/>
          </a:p>
        </p:txBody>
      </p:sp>
      <p:sp>
        <p:nvSpPr>
          <p:cNvPr id="8" name="Rectángulo 7"/>
          <p:cNvSpPr/>
          <p:nvPr/>
        </p:nvSpPr>
        <p:spPr>
          <a:xfrm>
            <a:off x="6887542" y="4475747"/>
            <a:ext cx="332462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cap="none" spc="0" dirty="0" smtClean="0">
                <a:ln/>
                <a:solidFill>
                  <a:schemeClr val="accent3"/>
                </a:solidFill>
                <a:effectLst/>
              </a:rPr>
              <a:t>Compras y adquisiciones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144717" y="4919214"/>
            <a:ext cx="3092065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Licitaciones adjudicadas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Contratos de </a:t>
            </a:r>
            <a:r>
              <a:rPr lang="es-ES" sz="1600" dirty="0"/>
              <a:t>b</a:t>
            </a:r>
            <a:r>
              <a:rPr lang="es-ES" sz="1600" dirty="0" smtClean="0"/>
              <a:t>ienes inmuebles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Otras compras y adquisiciones</a:t>
            </a:r>
            <a:endParaRPr lang="en-US" sz="1600" dirty="0"/>
          </a:p>
        </p:txBody>
      </p:sp>
      <p:sp>
        <p:nvSpPr>
          <p:cNvPr id="10" name="Rectángulo 9"/>
          <p:cNvSpPr/>
          <p:nvPr/>
        </p:nvSpPr>
        <p:spPr>
          <a:xfrm>
            <a:off x="6458958" y="2386327"/>
            <a:ext cx="36961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Personal y Remuneraciones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6751858" y="2847992"/>
            <a:ext cx="2720681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>
                <a:hlinkClick r:id="rId5"/>
              </a:rPr>
              <a:t>Remuneración Municipal</a:t>
            </a:r>
            <a:endParaRPr lang="es-E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</a:t>
            </a:r>
            <a:r>
              <a:rPr lang="es-ES" sz="1600" dirty="0" smtClean="0">
                <a:hlinkClick r:id="rId5"/>
              </a:rPr>
              <a:t>Remuneración Educación</a:t>
            </a:r>
            <a:endParaRPr lang="es-E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</a:t>
            </a:r>
            <a:r>
              <a:rPr lang="es-ES" sz="1600" dirty="0" smtClean="0">
                <a:hlinkClick r:id="rId5"/>
              </a:rPr>
              <a:t>Remuneración Salud</a:t>
            </a:r>
            <a:endParaRPr lang="es-ES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</a:t>
            </a:r>
            <a:r>
              <a:rPr lang="es-ES" sz="1600" dirty="0" smtClean="0">
                <a:hlinkClick r:id="rId5"/>
              </a:rPr>
              <a:t>Escala de Remuneraciones</a:t>
            </a:r>
            <a:endParaRPr lang="en-US" sz="1600" dirty="0"/>
          </a:p>
        </p:txBody>
      </p:sp>
      <p:sp>
        <p:nvSpPr>
          <p:cNvPr id="12" name="Rectángulo 11"/>
          <p:cNvSpPr/>
          <p:nvPr/>
        </p:nvSpPr>
        <p:spPr>
          <a:xfrm>
            <a:off x="424618" y="6065350"/>
            <a:ext cx="41252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Potestades y Marco Normativo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681793" y="6538095"/>
            <a:ext cx="4324517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Marco normativo que rige a la municipalidad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Potestades, competencias, responsabilidades,</a:t>
            </a:r>
          </a:p>
          <a:p>
            <a:r>
              <a:rPr lang="es-ES" sz="1600" dirty="0" smtClean="0"/>
              <a:t>      funciones, atribuciones y/o tareas</a:t>
            </a:r>
            <a:endParaRPr lang="en-US" sz="1600" dirty="0"/>
          </a:p>
        </p:txBody>
      </p:sp>
      <p:sp>
        <p:nvSpPr>
          <p:cNvPr id="14" name="Rectángulo 13"/>
          <p:cNvSpPr/>
          <p:nvPr/>
        </p:nvSpPr>
        <p:spPr>
          <a:xfrm>
            <a:off x="911234" y="14630295"/>
            <a:ext cx="284135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Actos y Resoluciones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741008" y="15103040"/>
            <a:ext cx="346774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Actos y resoluciones sobre terceros</a:t>
            </a:r>
            <a:endParaRPr lang="en-US" sz="1600" dirty="0"/>
          </a:p>
        </p:txBody>
      </p:sp>
      <p:sp>
        <p:nvSpPr>
          <p:cNvPr id="16" name="Rectángulo 15"/>
          <p:cNvSpPr/>
          <p:nvPr/>
        </p:nvSpPr>
        <p:spPr>
          <a:xfrm>
            <a:off x="741008" y="15991283"/>
            <a:ext cx="433144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Publicaciones en el Diario Oficial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101249" y="16464028"/>
            <a:ext cx="343587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Actos y documentos del organismo</a:t>
            </a:r>
            <a:endParaRPr lang="en-US" sz="1600" dirty="0"/>
          </a:p>
        </p:txBody>
      </p:sp>
      <p:sp>
        <p:nvSpPr>
          <p:cNvPr id="18" name="Rectángulo 17"/>
          <p:cNvSpPr/>
          <p:nvPr/>
        </p:nvSpPr>
        <p:spPr>
          <a:xfrm>
            <a:off x="1314288" y="9014266"/>
            <a:ext cx="201504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Transferencias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30906" y="9487011"/>
            <a:ext cx="3324308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Transferencias de fondos públicos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Otras transferencias</a:t>
            </a:r>
            <a:endParaRPr lang="en-US" sz="1600" dirty="0"/>
          </a:p>
        </p:txBody>
      </p:sp>
      <p:sp>
        <p:nvSpPr>
          <p:cNvPr id="20" name="Rectángulo 19"/>
          <p:cNvSpPr/>
          <p:nvPr/>
        </p:nvSpPr>
        <p:spPr>
          <a:xfrm>
            <a:off x="687114" y="10386066"/>
            <a:ext cx="43191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Participación en Otras Entidades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827855" y="11094220"/>
            <a:ext cx="4193007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Participación, representación e intervención</a:t>
            </a:r>
          </a:p>
          <a:p>
            <a:r>
              <a:rPr lang="es-ES" sz="1600" dirty="0" smtClean="0"/>
              <a:t>        en otras entidades</a:t>
            </a:r>
            <a:endParaRPr lang="en-US" sz="1600" dirty="0"/>
          </a:p>
        </p:txBody>
      </p:sp>
      <p:sp>
        <p:nvSpPr>
          <p:cNvPr id="22" name="Rectángulo 21"/>
          <p:cNvSpPr/>
          <p:nvPr/>
        </p:nvSpPr>
        <p:spPr>
          <a:xfrm>
            <a:off x="818751" y="12128941"/>
            <a:ext cx="323646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Costos de Reproducción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846074" y="12601686"/>
            <a:ext cx="248907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Costos de reproducción</a:t>
            </a:r>
            <a:endParaRPr lang="en-US" sz="1600" dirty="0"/>
          </a:p>
        </p:txBody>
      </p:sp>
      <p:sp>
        <p:nvSpPr>
          <p:cNvPr id="24" name="Rectángulo 23"/>
          <p:cNvSpPr/>
          <p:nvPr/>
        </p:nvSpPr>
        <p:spPr>
          <a:xfrm>
            <a:off x="1613450" y="13452916"/>
            <a:ext cx="191616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Ley del Lobby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66051" y="13925661"/>
            <a:ext cx="262373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Acceso a la Ley del Lobby</a:t>
            </a:r>
            <a:endParaRPr lang="en-US" sz="1600" dirty="0"/>
          </a:p>
        </p:txBody>
      </p:sp>
      <p:sp>
        <p:nvSpPr>
          <p:cNvPr id="26" name="Rectángulo 25"/>
          <p:cNvSpPr/>
          <p:nvPr/>
        </p:nvSpPr>
        <p:spPr>
          <a:xfrm>
            <a:off x="3752589" y="7424452"/>
            <a:ext cx="189635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Presupuestos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3109864" y="7897197"/>
            <a:ext cx="3001719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Presupuestos del municipio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Estado de situación financiera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Pasivos del municipio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7589892" y="5828002"/>
            <a:ext cx="150573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Auditorias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6751858" y="6300747"/>
            <a:ext cx="3683381" cy="110799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Auditoría diciembre 2012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Auditoría externa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Informe final contraloría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Informe final 27/12/2013 contraloría</a:t>
            </a:r>
            <a:endParaRPr lang="en-US" sz="1600" dirty="0"/>
          </a:p>
        </p:txBody>
      </p:sp>
      <p:sp>
        <p:nvSpPr>
          <p:cNvPr id="30" name="Rectángulo 29"/>
          <p:cNvSpPr/>
          <p:nvPr/>
        </p:nvSpPr>
        <p:spPr>
          <a:xfrm>
            <a:off x="6889075" y="7873497"/>
            <a:ext cx="326602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Participación Ciudadana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6931181" y="8346242"/>
            <a:ext cx="3858620" cy="8617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Mecanismos de participación ciudadana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Ordenanza de participación ciudadana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Carta derecho ciudadano</a:t>
            </a:r>
          </a:p>
        </p:txBody>
      </p:sp>
      <p:sp>
        <p:nvSpPr>
          <p:cNvPr id="32" name="Rectángulo 31"/>
          <p:cNvSpPr/>
          <p:nvPr/>
        </p:nvSpPr>
        <p:spPr>
          <a:xfrm>
            <a:off x="7083279" y="9357738"/>
            <a:ext cx="298299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Subsidios y Beneficios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3" name="CuadroTexto 32"/>
          <p:cNvSpPr txBox="1"/>
          <p:nvPr/>
        </p:nvSpPr>
        <p:spPr>
          <a:xfrm>
            <a:off x="6983870" y="9830483"/>
            <a:ext cx="233948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Subsidios y beneficios</a:t>
            </a:r>
            <a:endParaRPr lang="en-US" sz="1600" dirty="0"/>
          </a:p>
        </p:txBody>
      </p:sp>
      <p:sp>
        <p:nvSpPr>
          <p:cNvPr id="34" name="Rectángulo 33"/>
          <p:cNvSpPr/>
          <p:nvPr/>
        </p:nvSpPr>
        <p:spPr>
          <a:xfrm>
            <a:off x="7515791" y="10397246"/>
            <a:ext cx="242277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Actos Reservados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7136270" y="10869991"/>
            <a:ext cx="317099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Actos y documentos reservados</a:t>
            </a:r>
            <a:endParaRPr lang="en-US" sz="1600" dirty="0"/>
          </a:p>
        </p:txBody>
      </p:sp>
      <p:sp>
        <p:nvSpPr>
          <p:cNvPr id="36" name="Rectángulo 35"/>
          <p:cNvSpPr/>
          <p:nvPr/>
        </p:nvSpPr>
        <p:spPr>
          <a:xfrm>
            <a:off x="7401544" y="11683505"/>
            <a:ext cx="254589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Concejo Municipal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7" name="CuadroTexto 36"/>
          <p:cNvSpPr txBox="1"/>
          <p:nvPr/>
        </p:nvSpPr>
        <p:spPr>
          <a:xfrm>
            <a:off x="7083581" y="12156250"/>
            <a:ext cx="3569695" cy="6155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Reglamento y actas de proclamación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sz="1600" dirty="0" smtClean="0"/>
              <a:t> Actas del Concejo</a:t>
            </a:r>
          </a:p>
        </p:txBody>
      </p:sp>
      <p:sp>
        <p:nvSpPr>
          <p:cNvPr id="38" name="Rectángulo 37"/>
          <p:cNvSpPr/>
          <p:nvPr/>
        </p:nvSpPr>
        <p:spPr>
          <a:xfrm>
            <a:off x="5578845" y="13224612"/>
            <a:ext cx="6519606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s-ES" sz="2400" b="1" dirty="0" smtClean="0">
                <a:ln/>
                <a:solidFill>
                  <a:schemeClr val="accent3"/>
                </a:solidFill>
              </a:rPr>
              <a:t>Trámites y </a:t>
            </a:r>
            <a:r>
              <a:rPr lang="es-ES" sz="2400" b="1" dirty="0" err="1" smtClean="0">
                <a:ln/>
                <a:solidFill>
                  <a:schemeClr val="accent3"/>
                </a:solidFill>
              </a:rPr>
              <a:t>Requitos</a:t>
            </a:r>
            <a:r>
              <a:rPr lang="es-ES" sz="2400" b="1" dirty="0" smtClean="0">
                <a:ln/>
                <a:solidFill>
                  <a:schemeClr val="accent3"/>
                </a:solidFill>
              </a:rPr>
              <a:t> de Acceso a  la Municipalidad</a:t>
            </a:r>
            <a:endParaRPr lang="es-ES" sz="2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39" name="CuadroTexto 38"/>
          <p:cNvSpPr txBox="1"/>
          <p:nvPr/>
        </p:nvSpPr>
        <p:spPr>
          <a:xfrm>
            <a:off x="7247726" y="13697357"/>
            <a:ext cx="4099648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S" dirty="0" smtClean="0"/>
              <a:t> </a:t>
            </a:r>
            <a:r>
              <a:rPr lang="es-ES" sz="1600" dirty="0" smtClean="0"/>
              <a:t>Trámites que se realizan  en la </a:t>
            </a:r>
            <a:r>
              <a:rPr lang="es-ES" sz="1600" dirty="0" err="1" smtClean="0"/>
              <a:t>munipalidad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268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</TotalTime>
  <Words>221</Words>
  <Application>Microsoft Office PowerPoint</Application>
  <PresentationFormat>Personalizado</PresentationFormat>
  <Paragraphs>55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</dc:creator>
  <cp:lastModifiedBy>Adrian</cp:lastModifiedBy>
  <cp:revision>28</cp:revision>
  <dcterms:created xsi:type="dcterms:W3CDTF">2018-08-13T18:28:37Z</dcterms:created>
  <dcterms:modified xsi:type="dcterms:W3CDTF">2018-08-17T12:07:52Z</dcterms:modified>
</cp:coreProperties>
</file>